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322053"/>
            <a:ext cx="10592021" cy="6330290"/>
            <a:chOff x="0" y="0"/>
            <a:chExt cx="14122694" cy="8440386"/>
          </a:xfrm>
        </p:grpSpPr>
        <p:sp>
          <p:nvSpPr>
            <p:cNvPr name="TextBox 3" id="3"/>
            <p:cNvSpPr txBox="true"/>
            <p:nvPr/>
          </p:nvSpPr>
          <p:spPr>
            <a:xfrm rot="0">
              <a:off x="0" y="0"/>
              <a:ext cx="14122694" cy="73152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Automatic</a:t>
              </a:r>
            </a:p>
            <a:p>
              <a:pPr>
                <a:lnSpc>
                  <a:spcPts val="14399"/>
                </a:lnSpc>
              </a:pPr>
              <a:r>
                <a:rPr lang="en-US" sz="11999">
                  <a:solidFill>
                    <a:srgbClr val="000000"/>
                  </a:solidFill>
                  <a:latin typeface="Fira Sans Bold"/>
                </a:rPr>
                <a:t>Attendance </a:t>
              </a:r>
            </a:p>
            <a:p>
              <a:pPr>
                <a:lnSpc>
                  <a:spcPts val="14399"/>
                </a:lnSpc>
              </a:pPr>
              <a:r>
                <a:rPr lang="en-US" sz="11999">
                  <a:solidFill>
                    <a:srgbClr val="000000"/>
                  </a:solidFill>
                  <a:latin typeface="Fira Sans Bold"/>
                </a:rPr>
                <a:t>System</a:t>
              </a:r>
            </a:p>
          </p:txBody>
        </p:sp>
        <p:sp>
          <p:nvSpPr>
            <p:cNvPr name="TextBox 4" id="4"/>
            <p:cNvSpPr txBox="true"/>
            <p:nvPr/>
          </p:nvSpPr>
          <p:spPr>
            <a:xfrm rot="0">
              <a:off x="0" y="7635206"/>
              <a:ext cx="14122694" cy="8051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DSA Project</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3" id="13"/>
          <p:cNvSpPr txBox="true"/>
          <p:nvPr/>
        </p:nvSpPr>
        <p:spPr>
          <a:xfrm rot="0">
            <a:off x="1028700" y="1028700"/>
            <a:ext cx="8577117" cy="866775"/>
          </a:xfrm>
          <a:prstGeom prst="rect">
            <a:avLst/>
          </a:prstGeom>
        </p:spPr>
        <p:txBody>
          <a:bodyPr anchor="t" rtlCol="false" tIns="0" lIns="0" bIns="0" rIns="0">
            <a:spAutoFit/>
          </a:bodyPr>
          <a:lstStyle/>
          <a:p>
            <a:pPr>
              <a:lnSpc>
                <a:spcPts val="6840"/>
              </a:lnSpc>
              <a:spcBef>
                <a:spcPct val="0"/>
              </a:spcBef>
            </a:pPr>
            <a:r>
              <a:rPr lang="en-US" sz="5700" spc="-57">
                <a:solidFill>
                  <a:srgbClr val="000000"/>
                </a:solidFill>
                <a:latin typeface="Fira Sans Medium"/>
              </a:rPr>
              <a:t>CS 203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46034" y="2400875"/>
            <a:ext cx="7513266" cy="5992567"/>
            <a:chOff x="0" y="0"/>
            <a:chExt cx="10017688" cy="7990089"/>
          </a:xfrm>
        </p:grpSpPr>
        <p:pic>
          <p:nvPicPr>
            <p:cNvPr name="Picture 3" id="3"/>
            <p:cNvPicPr>
              <a:picLocks noChangeAspect="true"/>
            </p:cNvPicPr>
            <p:nvPr/>
          </p:nvPicPr>
          <p:blipFill>
            <a:blip r:embed="rId2"/>
            <a:srcRect l="0" t="31588" r="0" b="31588"/>
            <a:stretch>
              <a:fillRect/>
            </a:stretch>
          </p:blipFill>
          <p:spPr>
            <a:xfrm flipH="false" flipV="false">
              <a:off x="0" y="0"/>
              <a:ext cx="10017688" cy="7990089"/>
            </a:xfrm>
            <a:prstGeom prst="rect">
              <a:avLst/>
            </a:prstGeom>
          </p:spPr>
        </p:pic>
      </p:grpSp>
      <p:sp>
        <p:nvSpPr>
          <p:cNvPr name="AutoShape 4" id="4"/>
          <p:cNvSpPr/>
          <p:nvPr/>
        </p:nvSpPr>
        <p:spPr>
          <a:xfrm rot="0">
            <a:off x="0" y="9422602"/>
            <a:ext cx="2804002" cy="407979"/>
          </a:xfrm>
          <a:prstGeom prst="rect">
            <a:avLst/>
          </a:prstGeom>
          <a:solidFill>
            <a:srgbClr val="ECECEC"/>
          </a:solidFill>
        </p:spPr>
      </p:sp>
      <p:sp>
        <p:nvSpPr>
          <p:cNvPr name="AutoShape 5" id="5"/>
          <p:cNvSpPr/>
          <p:nvPr/>
        </p:nvSpPr>
        <p:spPr>
          <a:xfrm rot="0">
            <a:off x="15483998" y="461745"/>
            <a:ext cx="2804002" cy="407979"/>
          </a:xfrm>
          <a:prstGeom prst="rect">
            <a:avLst/>
          </a:prstGeom>
          <a:solidFill>
            <a:srgbClr val="ECECEC"/>
          </a:solidFill>
        </p:spPr>
      </p:sp>
      <p:sp>
        <p:nvSpPr>
          <p:cNvPr name="AutoShape 6" id="6"/>
          <p:cNvSpPr/>
          <p:nvPr/>
        </p:nvSpPr>
        <p:spPr>
          <a:xfrm rot="0">
            <a:off x="9144000" y="10095029"/>
            <a:ext cx="9144000" cy="383942"/>
          </a:xfrm>
          <a:prstGeom prst="rect">
            <a:avLst/>
          </a:prstGeom>
          <a:solidFill>
            <a:srgbClr val="249989"/>
          </a:solidFill>
        </p:spPr>
      </p:sp>
      <p:sp>
        <p:nvSpPr>
          <p:cNvPr name="AutoShape 7" id="7"/>
          <p:cNvSpPr/>
          <p:nvPr/>
        </p:nvSpPr>
        <p:spPr>
          <a:xfrm rot="0">
            <a:off x="0" y="-191971"/>
            <a:ext cx="8114029" cy="383942"/>
          </a:xfrm>
          <a:prstGeom prst="rect">
            <a:avLst/>
          </a:prstGeom>
          <a:solidFill>
            <a:srgbClr val="249989"/>
          </a:solidFill>
        </p:spPr>
      </p:sp>
      <p:sp>
        <p:nvSpPr>
          <p:cNvPr name="TextBox 8" id="8"/>
          <p:cNvSpPr txBox="true"/>
          <p:nvPr/>
        </p:nvSpPr>
        <p:spPr>
          <a:xfrm rot="0">
            <a:off x="840214" y="722885"/>
            <a:ext cx="6433601" cy="1137330"/>
          </a:xfrm>
          <a:prstGeom prst="rect">
            <a:avLst/>
          </a:prstGeom>
        </p:spPr>
        <p:txBody>
          <a:bodyPr anchor="t" rtlCol="false" tIns="0" lIns="0" bIns="0" rIns="0">
            <a:spAutoFit/>
          </a:bodyPr>
          <a:lstStyle/>
          <a:p>
            <a:pPr>
              <a:lnSpc>
                <a:spcPts val="8824"/>
              </a:lnSpc>
              <a:spcBef>
                <a:spcPct val="0"/>
              </a:spcBef>
            </a:pPr>
            <a:r>
              <a:rPr lang="en-US" sz="7879" spc="-275">
                <a:solidFill>
                  <a:srgbClr val="249989"/>
                </a:solidFill>
                <a:latin typeface="Montserrat Ultra-Bold"/>
              </a:rPr>
              <a:t>RESULTS</a:t>
            </a:r>
          </a:p>
        </p:txBody>
      </p:sp>
      <p:grpSp>
        <p:nvGrpSpPr>
          <p:cNvPr name="Group 9" id="9"/>
          <p:cNvGrpSpPr/>
          <p:nvPr/>
        </p:nvGrpSpPr>
        <p:grpSpPr>
          <a:xfrm rot="0">
            <a:off x="1402001" y="2400875"/>
            <a:ext cx="6961594" cy="5992567"/>
            <a:chOff x="0" y="0"/>
            <a:chExt cx="9282125" cy="7990089"/>
          </a:xfrm>
        </p:grpSpPr>
        <p:pic>
          <p:nvPicPr>
            <p:cNvPr name="Picture 10" id="10"/>
            <p:cNvPicPr>
              <a:picLocks noChangeAspect="true"/>
            </p:cNvPicPr>
            <p:nvPr/>
          </p:nvPicPr>
          <p:blipFill>
            <a:blip r:embed="rId3"/>
            <a:srcRect l="0" t="30129" r="0" b="30129"/>
            <a:stretch>
              <a:fillRect/>
            </a:stretch>
          </p:blipFill>
          <p:spPr>
            <a:xfrm flipH="false" flipV="false">
              <a:off x="0" y="0"/>
              <a:ext cx="9282125" cy="7990089"/>
            </a:xfrm>
            <a:prstGeom prst="rect">
              <a:avLst/>
            </a:prstGeom>
          </p:spPr>
        </p:pic>
      </p:grpSp>
      <p:sp>
        <p:nvSpPr>
          <p:cNvPr name="TextBox 11" id="11"/>
          <p:cNvSpPr txBox="true"/>
          <p:nvPr/>
        </p:nvSpPr>
        <p:spPr>
          <a:xfrm rot="0">
            <a:off x="3249135" y="8728521"/>
            <a:ext cx="4864893" cy="516349"/>
          </a:xfrm>
          <a:prstGeom prst="rect">
            <a:avLst/>
          </a:prstGeom>
        </p:spPr>
        <p:txBody>
          <a:bodyPr anchor="t" rtlCol="false" tIns="0" lIns="0" bIns="0" rIns="0">
            <a:spAutoFit/>
          </a:bodyPr>
          <a:lstStyle/>
          <a:p>
            <a:pPr marL="0" indent="0" lvl="0">
              <a:lnSpc>
                <a:spcPts val="4243"/>
              </a:lnSpc>
            </a:pPr>
            <a:r>
              <a:rPr lang="en-US" sz="3031">
                <a:solidFill>
                  <a:srgbClr val="000000"/>
                </a:solidFill>
                <a:latin typeface="Fira Sans Light"/>
              </a:rPr>
              <a:t>Accuracy :  91.34</a:t>
            </a:r>
          </a:p>
        </p:txBody>
      </p:sp>
      <p:sp>
        <p:nvSpPr>
          <p:cNvPr name="TextBox 12" id="12"/>
          <p:cNvSpPr txBox="true"/>
          <p:nvPr/>
        </p:nvSpPr>
        <p:spPr>
          <a:xfrm rot="0">
            <a:off x="12021106" y="8728521"/>
            <a:ext cx="4864893" cy="516349"/>
          </a:xfrm>
          <a:prstGeom prst="rect">
            <a:avLst/>
          </a:prstGeom>
        </p:spPr>
        <p:txBody>
          <a:bodyPr anchor="t" rtlCol="false" tIns="0" lIns="0" bIns="0" rIns="0">
            <a:spAutoFit/>
          </a:bodyPr>
          <a:lstStyle/>
          <a:p>
            <a:pPr marL="0" indent="0" lvl="0">
              <a:lnSpc>
                <a:spcPts val="4243"/>
              </a:lnSpc>
            </a:pPr>
            <a:r>
              <a:rPr lang="en-US" sz="3031">
                <a:solidFill>
                  <a:srgbClr val="000000"/>
                </a:solidFill>
                <a:latin typeface="Fira Sans Light"/>
              </a:rPr>
              <a:t>Accuracy :  91.67</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5920778"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Tech Stacks</a:t>
            </a:r>
          </a:p>
        </p:txBody>
      </p:sp>
      <p:sp>
        <p:nvSpPr>
          <p:cNvPr name="TextBox 7" id="7"/>
          <p:cNvSpPr txBox="true"/>
          <p:nvPr/>
        </p:nvSpPr>
        <p:spPr>
          <a:xfrm rot="0">
            <a:off x="10165443" y="2788016"/>
            <a:ext cx="6109328" cy="3786506"/>
          </a:xfrm>
          <a:prstGeom prst="rect">
            <a:avLst/>
          </a:prstGeom>
        </p:spPr>
        <p:txBody>
          <a:bodyPr anchor="t" rtlCol="false" tIns="0" lIns="0" bIns="0" rIns="0">
            <a:spAutoFit/>
          </a:bodyPr>
          <a:lstStyle/>
          <a:p>
            <a:pPr marL="928361" indent="-464181" lvl="1">
              <a:lnSpc>
                <a:spcPts val="6019"/>
              </a:lnSpc>
              <a:buFont typeface="Arial"/>
              <a:buChar char="•"/>
            </a:pPr>
            <a:r>
              <a:rPr lang="en-US" sz="4299">
                <a:solidFill>
                  <a:srgbClr val="F4F4F4"/>
                </a:solidFill>
                <a:latin typeface="Fira Sans Light"/>
              </a:rPr>
              <a:t>Python</a:t>
            </a:r>
          </a:p>
          <a:p>
            <a:pPr marL="928361" indent="-464181" lvl="1">
              <a:lnSpc>
                <a:spcPts val="6019"/>
              </a:lnSpc>
              <a:buFont typeface="Arial"/>
              <a:buChar char="•"/>
            </a:pPr>
            <a:r>
              <a:rPr lang="en-US" sz="4299">
                <a:solidFill>
                  <a:srgbClr val="F4F4F4"/>
                </a:solidFill>
                <a:latin typeface="Fira Sans Light"/>
              </a:rPr>
              <a:t>HTML</a:t>
            </a:r>
          </a:p>
          <a:p>
            <a:pPr marL="928361" indent="-464181" lvl="1">
              <a:lnSpc>
                <a:spcPts val="6019"/>
              </a:lnSpc>
              <a:buFont typeface="Arial"/>
              <a:buChar char="•"/>
            </a:pPr>
            <a:r>
              <a:rPr lang="en-US" sz="4299">
                <a:solidFill>
                  <a:srgbClr val="F4F4F4"/>
                </a:solidFill>
                <a:latin typeface="Fira Sans Light"/>
              </a:rPr>
              <a:t>CSS</a:t>
            </a:r>
          </a:p>
          <a:p>
            <a:pPr marL="928361" indent="-464181" lvl="1">
              <a:lnSpc>
                <a:spcPts val="6019"/>
              </a:lnSpc>
              <a:buFont typeface="Arial"/>
              <a:buChar char="•"/>
            </a:pPr>
            <a:r>
              <a:rPr lang="en-US" sz="4299">
                <a:solidFill>
                  <a:srgbClr val="F4F4F4"/>
                </a:solidFill>
                <a:latin typeface="Fira Sans Light"/>
              </a:rPr>
              <a:t>JavaScript</a:t>
            </a:r>
          </a:p>
          <a:p>
            <a:pPr marL="928361" indent="-464181" lvl="1">
              <a:lnSpc>
                <a:spcPts val="6019"/>
              </a:lnSpc>
              <a:buFont typeface="Arial"/>
              <a:buChar char="•"/>
            </a:pPr>
            <a:r>
              <a:rPr lang="en-US" sz="4299">
                <a:solidFill>
                  <a:srgbClr val="F4F4F4"/>
                </a:solidFill>
                <a:latin typeface="Fira Sans Light"/>
              </a:rPr>
              <a:t>Django</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5483998" y="461745"/>
            <a:ext cx="2804002" cy="407979"/>
          </a:xfrm>
          <a:prstGeom prst="rect">
            <a:avLst/>
          </a:prstGeom>
          <a:solidFill>
            <a:srgbClr val="ECECEC"/>
          </a:solidFill>
        </p:spPr>
      </p:sp>
      <p:sp>
        <p:nvSpPr>
          <p:cNvPr name="AutoShape 3" id="3"/>
          <p:cNvSpPr/>
          <p:nvPr/>
        </p:nvSpPr>
        <p:spPr>
          <a:xfrm rot="352594">
            <a:off x="-1732261" y="7192428"/>
            <a:ext cx="21752522" cy="4802001"/>
          </a:xfrm>
          <a:prstGeom prst="rect">
            <a:avLst/>
          </a:prstGeom>
          <a:solidFill>
            <a:srgbClr val="249989"/>
          </a:solidFill>
        </p:spPr>
      </p:sp>
      <p:sp>
        <p:nvSpPr>
          <p:cNvPr name="AutoShape 4" id="4"/>
          <p:cNvSpPr/>
          <p:nvPr/>
        </p:nvSpPr>
        <p:spPr>
          <a:xfrm rot="0">
            <a:off x="6383355" y="1652396"/>
            <a:ext cx="12846872" cy="2590838"/>
          </a:xfrm>
          <a:prstGeom prst="rect">
            <a:avLst/>
          </a:prstGeom>
          <a:solidFill>
            <a:srgbClr val="249989"/>
          </a:solidFill>
        </p:spPr>
      </p:sp>
      <p:sp>
        <p:nvSpPr>
          <p:cNvPr name="TextBox 5" id="5"/>
          <p:cNvSpPr txBox="true"/>
          <p:nvPr/>
        </p:nvSpPr>
        <p:spPr>
          <a:xfrm rot="0">
            <a:off x="6698783" y="2068988"/>
            <a:ext cx="10590569" cy="1852904"/>
          </a:xfrm>
          <a:prstGeom prst="rect">
            <a:avLst/>
          </a:prstGeom>
        </p:spPr>
        <p:txBody>
          <a:bodyPr anchor="t" rtlCol="false" tIns="0" lIns="0" bIns="0" rIns="0">
            <a:spAutoFit/>
          </a:bodyPr>
          <a:lstStyle/>
          <a:p>
            <a:pPr algn="r">
              <a:lnSpc>
                <a:spcPts val="14423"/>
              </a:lnSpc>
            </a:pPr>
            <a:r>
              <a:rPr lang="en-US" sz="12878" spc="-450">
                <a:solidFill>
                  <a:srgbClr val="FFFFFF"/>
                </a:solidFill>
                <a:latin typeface="Montserrat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871172" y="-498984"/>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006521" y="1245749"/>
            <a:ext cx="2695869" cy="233450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grpSp>
        <p:nvGrpSpPr>
          <p:cNvPr name="Group 8" id="8"/>
          <p:cNvGrpSpPr>
            <a:grpSpLocks noChangeAspect="true"/>
          </p:cNvGrpSpPr>
          <p:nvPr/>
        </p:nvGrpSpPr>
        <p:grpSpPr>
          <a:xfrm rot="0">
            <a:off x="8320317" y="3976249"/>
            <a:ext cx="2695869" cy="2334501"/>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5138" t="-65235" r="0" b="-27442"/>
              </a:stretch>
            </a:blipFill>
          </p:spPr>
        </p:sp>
      </p:grpSp>
      <p:grpSp>
        <p:nvGrpSpPr>
          <p:cNvPr name="Group 10" id="10"/>
          <p:cNvGrpSpPr>
            <a:grpSpLocks noChangeAspect="true"/>
          </p:cNvGrpSpPr>
          <p:nvPr/>
        </p:nvGrpSpPr>
        <p:grpSpPr>
          <a:xfrm rot="0">
            <a:off x="6786776" y="7043640"/>
            <a:ext cx="2695869" cy="2334501"/>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263" t="-23979" r="-8936" b="-23126"/>
              </a:stretch>
            </a:blipFill>
          </p:spPr>
        </p:sp>
      </p:grpSp>
      <p:grpSp>
        <p:nvGrpSpPr>
          <p:cNvPr name="Group 12" id="12"/>
          <p:cNvGrpSpPr>
            <a:grpSpLocks noChangeAspect="true"/>
          </p:cNvGrpSpPr>
          <p:nvPr/>
        </p:nvGrpSpPr>
        <p:grpSpPr>
          <a:xfrm rot="0">
            <a:off x="10006521" y="1245749"/>
            <a:ext cx="2695869" cy="2334501"/>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435" r="0" b="-27397"/>
              </a:stretch>
            </a:blipFill>
          </p:spPr>
        </p:sp>
      </p:grpSp>
      <p:grpSp>
        <p:nvGrpSpPr>
          <p:cNvPr name="Group 14" id="14"/>
          <p:cNvGrpSpPr/>
          <p:nvPr/>
        </p:nvGrpSpPr>
        <p:grpSpPr>
          <a:xfrm rot="0">
            <a:off x="12984526" y="1720559"/>
            <a:ext cx="4493889" cy="1386836"/>
            <a:chOff x="0" y="0"/>
            <a:chExt cx="5991852" cy="1849114"/>
          </a:xfrm>
        </p:grpSpPr>
        <p:sp>
          <p:nvSpPr>
            <p:cNvPr name="TextBox 15" id="1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Team Leader</a:t>
              </a:r>
            </a:p>
          </p:txBody>
        </p:sp>
        <p:sp>
          <p:nvSpPr>
            <p:cNvPr name="TextBox 16" id="16"/>
            <p:cNvSpPr txBox="true"/>
            <p:nvPr/>
          </p:nvSpPr>
          <p:spPr>
            <a:xfrm rot="0">
              <a:off x="0" y="662723"/>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Name : B.Rithvik</a:t>
              </a:r>
            </a:p>
          </p:txBody>
        </p:sp>
        <p:sp>
          <p:nvSpPr>
            <p:cNvPr name="TextBox 17" id="17"/>
            <p:cNvSpPr txBox="true"/>
            <p:nvPr/>
          </p:nvSpPr>
          <p:spPr>
            <a:xfrm rot="0">
              <a:off x="0" y="130195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Roll no : 220001016</a:t>
              </a:r>
            </a:p>
          </p:txBody>
        </p:sp>
      </p:grpSp>
      <p:grpSp>
        <p:nvGrpSpPr>
          <p:cNvPr name="Group 18" id="18"/>
          <p:cNvGrpSpPr/>
          <p:nvPr/>
        </p:nvGrpSpPr>
        <p:grpSpPr>
          <a:xfrm rot="0">
            <a:off x="11354455" y="4717119"/>
            <a:ext cx="4493889" cy="1384933"/>
            <a:chOff x="0" y="0"/>
            <a:chExt cx="5991852" cy="1846577"/>
          </a:xfrm>
        </p:grpSpPr>
        <p:sp>
          <p:nvSpPr>
            <p:cNvPr name="TextBox 19" id="19"/>
            <p:cNvSpPr txBox="true"/>
            <p:nvPr/>
          </p:nvSpPr>
          <p:spPr>
            <a:xfrm rot="0">
              <a:off x="0" y="66018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Name : K.Tejaswini Raj</a:t>
              </a:r>
            </a:p>
          </p:txBody>
        </p:sp>
        <p:sp>
          <p:nvSpPr>
            <p:cNvPr name="TextBox 20" id="20"/>
            <p:cNvSpPr txBox="true"/>
            <p:nvPr/>
          </p:nvSpPr>
          <p:spPr>
            <a:xfrm rot="0">
              <a:off x="0" y="1299419"/>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Roll no : 220001041</a:t>
              </a:r>
            </a:p>
          </p:txBody>
        </p:sp>
        <p:sp>
          <p:nvSpPr>
            <p:cNvPr name="TextBox 21" id="21"/>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Team Member 1</a:t>
              </a:r>
            </a:p>
          </p:txBody>
        </p:sp>
      </p:grpSp>
      <p:grpSp>
        <p:nvGrpSpPr>
          <p:cNvPr name="Group 22" id="22"/>
          <p:cNvGrpSpPr/>
          <p:nvPr/>
        </p:nvGrpSpPr>
        <p:grpSpPr>
          <a:xfrm rot="0">
            <a:off x="10006521" y="7712754"/>
            <a:ext cx="4493889" cy="1383030"/>
            <a:chOff x="0" y="0"/>
            <a:chExt cx="5991852" cy="1844040"/>
          </a:xfrm>
        </p:grpSpPr>
        <p:sp>
          <p:nvSpPr>
            <p:cNvPr name="TextBox 23" id="23"/>
            <p:cNvSpPr txBox="true"/>
            <p:nvPr/>
          </p:nvSpPr>
          <p:spPr>
            <a:xfrm rot="0">
              <a:off x="0" y="657648"/>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Name : K.Sai Ruchitha</a:t>
              </a:r>
            </a:p>
          </p:txBody>
        </p:sp>
        <p:sp>
          <p:nvSpPr>
            <p:cNvPr name="TextBox 24" id="24"/>
            <p:cNvSpPr txBox="true"/>
            <p:nvPr/>
          </p:nvSpPr>
          <p:spPr>
            <a:xfrm rot="0">
              <a:off x="0" y="1296882"/>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Roll no : 220001036</a:t>
              </a:r>
            </a:p>
          </p:txBody>
        </p:sp>
        <p:sp>
          <p:nvSpPr>
            <p:cNvPr name="TextBox 25" id="2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Team Member 2</a:t>
              </a:r>
            </a:p>
          </p:txBody>
        </p:sp>
      </p:grpSp>
      <p:grpSp>
        <p:nvGrpSpPr>
          <p:cNvPr name="Group 26" id="26"/>
          <p:cNvGrpSpPr/>
          <p:nvPr/>
        </p:nvGrpSpPr>
        <p:grpSpPr>
          <a:xfrm rot="0">
            <a:off x="587380" y="2413000"/>
            <a:ext cx="6113968" cy="1731164"/>
            <a:chOff x="0" y="0"/>
            <a:chExt cx="8151957" cy="2308218"/>
          </a:xfrm>
        </p:grpSpPr>
        <p:sp>
          <p:nvSpPr>
            <p:cNvPr name="TextBox 27" id="27"/>
            <p:cNvSpPr txBox="true"/>
            <p:nvPr/>
          </p:nvSpPr>
          <p:spPr>
            <a:xfrm rot="0">
              <a:off x="0" y="1685495"/>
              <a:ext cx="8151957" cy="622723"/>
            </a:xfrm>
            <a:prstGeom prst="rect">
              <a:avLst/>
            </a:prstGeom>
          </p:spPr>
          <p:txBody>
            <a:bodyPr anchor="t" rtlCol="false" tIns="0" lIns="0" bIns="0" rIns="0">
              <a:spAutoFit/>
            </a:bodyPr>
            <a:lstStyle/>
            <a:p>
              <a:pPr>
                <a:lnSpc>
                  <a:spcPts val="3919"/>
                </a:lnSpc>
              </a:pPr>
              <a:r>
                <a:rPr lang="en-US" sz="2799">
                  <a:solidFill>
                    <a:srgbClr val="F4F4F4"/>
                  </a:solidFill>
                  <a:latin typeface="Fira Sans Light"/>
                </a:rPr>
                <a:t>Feel free to reach out!</a:t>
              </a:r>
            </a:p>
          </p:txBody>
        </p:sp>
        <p:sp>
          <p:nvSpPr>
            <p:cNvPr name="TextBox 28" id="28"/>
            <p:cNvSpPr txBox="true"/>
            <p:nvPr/>
          </p:nvSpPr>
          <p:spPr>
            <a:xfrm rot="0">
              <a:off x="0" y="-66675"/>
              <a:ext cx="8151957" cy="12858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Medium"/>
                </a:rPr>
                <a:t>Team  Details</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028700" y="1028700"/>
            <a:ext cx="14766361" cy="2475126"/>
            <a:chOff x="0" y="0"/>
            <a:chExt cx="19688481" cy="3300167"/>
          </a:xfrm>
        </p:grpSpPr>
        <p:sp>
          <p:nvSpPr>
            <p:cNvPr name="TextBox 9" id="9"/>
            <p:cNvSpPr txBox="true"/>
            <p:nvPr/>
          </p:nvSpPr>
          <p:spPr>
            <a:xfrm rot="0">
              <a:off x="0" y="2566742"/>
              <a:ext cx="19688481" cy="733425"/>
            </a:xfrm>
            <a:prstGeom prst="rect">
              <a:avLst/>
            </a:prstGeom>
          </p:spPr>
          <p:txBody>
            <a:bodyPr anchor="t" rtlCol="false" tIns="0" lIns="0" bIns="0" rIns="0">
              <a:spAutoFit/>
            </a:bodyPr>
            <a:lstStyle/>
            <a:p>
              <a:pPr>
                <a:lnSpc>
                  <a:spcPts val="4320"/>
                </a:lnSpc>
                <a:spcBef>
                  <a:spcPct val="0"/>
                </a:spcBef>
              </a:pPr>
            </a:p>
          </p:txBody>
        </p:sp>
        <p:sp>
          <p:nvSpPr>
            <p:cNvPr name="TextBox 10" id="10"/>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Introduction</a:t>
              </a:r>
            </a:p>
          </p:txBody>
        </p:sp>
      </p:grpSp>
      <p:sp>
        <p:nvSpPr>
          <p:cNvPr name="TextBox 11" id="11"/>
          <p:cNvSpPr txBox="true"/>
          <p:nvPr/>
        </p:nvSpPr>
        <p:spPr>
          <a:xfrm rot="0">
            <a:off x="1028700" y="3446676"/>
            <a:ext cx="11774100" cy="1591787"/>
          </a:xfrm>
          <a:prstGeom prst="rect">
            <a:avLst/>
          </a:prstGeom>
        </p:spPr>
        <p:txBody>
          <a:bodyPr anchor="t" rtlCol="false" tIns="0" lIns="0" bIns="0" rIns="0">
            <a:spAutoFit/>
          </a:bodyPr>
          <a:lstStyle/>
          <a:p>
            <a:pPr algn="ctr">
              <a:lnSpc>
                <a:spcPts val="4252"/>
              </a:lnSpc>
              <a:spcBef>
                <a:spcPct val="0"/>
              </a:spcBef>
            </a:pPr>
            <a:r>
              <a:rPr lang="en-US" sz="3037">
                <a:solidFill>
                  <a:srgbClr val="FFFFFF"/>
                </a:solidFill>
                <a:latin typeface="Fira Sans Light"/>
              </a:rPr>
              <a:t>The problem we are addressing is how to effectively and accurately </a:t>
            </a:r>
          </a:p>
          <a:p>
            <a:pPr algn="ctr">
              <a:lnSpc>
                <a:spcPts val="4252"/>
              </a:lnSpc>
              <a:spcBef>
                <a:spcPct val="0"/>
              </a:spcBef>
            </a:pPr>
            <a:r>
              <a:rPr lang="en-US" sz="3037">
                <a:solidFill>
                  <a:srgbClr val="FFFFFF"/>
                </a:solidFill>
                <a:latin typeface="Fira Sans Light"/>
              </a:rPr>
              <a:t>record student attendance by utilizing group photos as a source of information </a:t>
            </a:r>
          </a:p>
        </p:txBody>
      </p:sp>
      <p:sp>
        <p:nvSpPr>
          <p:cNvPr name="TextBox 12" id="12"/>
          <p:cNvSpPr txBox="true"/>
          <p:nvPr/>
        </p:nvSpPr>
        <p:spPr>
          <a:xfrm rot="0">
            <a:off x="6195110" y="6442711"/>
            <a:ext cx="11254879" cy="1591787"/>
          </a:xfrm>
          <a:prstGeom prst="rect">
            <a:avLst/>
          </a:prstGeom>
        </p:spPr>
        <p:txBody>
          <a:bodyPr anchor="t" rtlCol="false" tIns="0" lIns="0" bIns="0" rIns="0">
            <a:spAutoFit/>
          </a:bodyPr>
          <a:lstStyle/>
          <a:p>
            <a:pPr algn="ctr">
              <a:lnSpc>
                <a:spcPts val="4252"/>
              </a:lnSpc>
              <a:spcBef>
                <a:spcPct val="0"/>
              </a:spcBef>
            </a:pPr>
            <a:r>
              <a:rPr lang="en-US" sz="3037">
                <a:solidFill>
                  <a:srgbClr val="FFFFFF"/>
                </a:solidFill>
                <a:latin typeface="Fira Sans Light"/>
              </a:rPr>
              <a:t>We have developed a machine learning technique that uses hash maps to identify and log every student's attendance from group photographs.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5429176"/>
            <a:ext cx="3364925" cy="2200380"/>
            <a:chOff x="0" y="0"/>
            <a:chExt cx="4486566" cy="2933840"/>
          </a:xfrm>
        </p:grpSpPr>
        <p:sp>
          <p:nvSpPr>
            <p:cNvPr name="TextBox 4" id="4"/>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Data Collection</a:t>
              </a:r>
            </a:p>
          </p:txBody>
        </p:sp>
        <p:sp>
          <p:nvSpPr>
            <p:cNvPr name="TextBox 5" id="5"/>
            <p:cNvSpPr txBox="true"/>
            <p:nvPr/>
          </p:nvSpPr>
          <p:spPr>
            <a:xfrm rot="0">
              <a:off x="0" y="1074349"/>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The raw data is collected and it is modified according to the requirement of the model and its working</a:t>
              </a:r>
            </a:p>
          </p:txBody>
        </p:sp>
      </p:grpSp>
      <p:grpSp>
        <p:nvGrpSpPr>
          <p:cNvPr name="Group 6" id="6"/>
          <p:cNvGrpSpPr/>
          <p:nvPr/>
        </p:nvGrpSpPr>
        <p:grpSpPr>
          <a:xfrm rot="0">
            <a:off x="5317258" y="5428952"/>
            <a:ext cx="3364925" cy="2200603"/>
            <a:chOff x="0" y="0"/>
            <a:chExt cx="4486566" cy="2934138"/>
          </a:xfrm>
        </p:grpSpPr>
        <p:sp>
          <p:nvSpPr>
            <p:cNvPr name="TextBox 7" id="7"/>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Model</a:t>
              </a:r>
            </a:p>
          </p:txBody>
        </p:sp>
        <p:sp>
          <p:nvSpPr>
            <p:cNvPr name="TextBox 8" id="8"/>
            <p:cNvSpPr txBox="true"/>
            <p:nvPr/>
          </p:nvSpPr>
          <p:spPr>
            <a:xfrm rot="0">
              <a:off x="0" y="1074646"/>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After Pre-Processing , the stored encodings is used for further comparison  and then result is written in csv file.</a:t>
              </a:r>
            </a:p>
          </p:txBody>
        </p:sp>
      </p:grpSp>
      <p:grpSp>
        <p:nvGrpSpPr>
          <p:cNvPr name="Group 9" id="9"/>
          <p:cNvGrpSpPr/>
          <p:nvPr/>
        </p:nvGrpSpPr>
        <p:grpSpPr>
          <a:xfrm rot="0">
            <a:off x="13894667" y="5429176"/>
            <a:ext cx="3364925" cy="2200603"/>
            <a:chOff x="0" y="0"/>
            <a:chExt cx="4486566" cy="2934138"/>
          </a:xfrm>
        </p:grpSpPr>
        <p:sp>
          <p:nvSpPr>
            <p:cNvPr name="TextBox 10" id="10"/>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Results</a:t>
              </a:r>
            </a:p>
          </p:txBody>
        </p:sp>
        <p:sp>
          <p:nvSpPr>
            <p:cNvPr name="TextBox 11" id="11"/>
            <p:cNvSpPr txBox="true"/>
            <p:nvPr/>
          </p:nvSpPr>
          <p:spPr>
            <a:xfrm rot="0">
              <a:off x="0" y="1074646"/>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The accuracy is calculated accordingly and it is displayed below the respective group photos.</a:t>
              </a:r>
            </a:p>
          </p:txBody>
        </p:sp>
      </p:grpSp>
      <p:grpSp>
        <p:nvGrpSpPr>
          <p:cNvPr name="Group 12" id="12"/>
          <p:cNvGrpSpPr/>
          <p:nvPr/>
        </p:nvGrpSpPr>
        <p:grpSpPr>
          <a:xfrm rot="0">
            <a:off x="9596292" y="5428952"/>
            <a:ext cx="3364925" cy="2200603"/>
            <a:chOff x="0" y="0"/>
            <a:chExt cx="4486566" cy="2934138"/>
          </a:xfrm>
        </p:grpSpPr>
        <p:sp>
          <p:nvSpPr>
            <p:cNvPr name="TextBox 13" id="13"/>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Website</a:t>
              </a:r>
            </a:p>
          </p:txBody>
        </p:sp>
        <p:sp>
          <p:nvSpPr>
            <p:cNvPr name="TextBox 14" id="14"/>
            <p:cNvSpPr txBox="true"/>
            <p:nvPr/>
          </p:nvSpPr>
          <p:spPr>
            <a:xfrm rot="0">
              <a:off x="0" y="1074646"/>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Our Website gives the csv file on submitting all the requirements mentioned and it is responsive type.</a:t>
              </a:r>
            </a:p>
          </p:txBody>
        </p:sp>
      </p:grpSp>
      <p:sp>
        <p:nvSpPr>
          <p:cNvPr name="TextBox 15" id="15"/>
          <p:cNvSpPr txBox="true"/>
          <p:nvPr/>
        </p:nvSpPr>
        <p:spPr>
          <a:xfrm rot="0">
            <a:off x="1028700" y="1028700"/>
            <a:ext cx="8577117"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Project  Overview</a:t>
            </a:r>
          </a:p>
        </p:txBody>
      </p:sp>
      <p:grpSp>
        <p:nvGrpSpPr>
          <p:cNvPr name="Group 16" id="16"/>
          <p:cNvGrpSpPr/>
          <p:nvPr/>
        </p:nvGrpSpPr>
        <p:grpSpPr>
          <a:xfrm rot="0">
            <a:off x="1031805" y="8198352"/>
            <a:ext cx="380203" cy="32925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8" id="18"/>
          <p:cNvGrpSpPr/>
          <p:nvPr/>
        </p:nvGrpSpPr>
        <p:grpSpPr>
          <a:xfrm rot="0">
            <a:off x="5317258" y="8198352"/>
            <a:ext cx="380203" cy="329258"/>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0" id="20"/>
          <p:cNvGrpSpPr/>
          <p:nvPr/>
        </p:nvGrpSpPr>
        <p:grpSpPr>
          <a:xfrm rot="0">
            <a:off x="9605817" y="8217402"/>
            <a:ext cx="380203" cy="329258"/>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2" id="22"/>
          <p:cNvGrpSpPr/>
          <p:nvPr/>
        </p:nvGrpSpPr>
        <p:grpSpPr>
          <a:xfrm rot="0">
            <a:off x="13894375" y="8198352"/>
            <a:ext cx="380203" cy="329258"/>
            <a:chOff x="0" y="0"/>
            <a:chExt cx="3619627" cy="3134614"/>
          </a:xfrm>
        </p:grpSpPr>
        <p:sp>
          <p:nvSpPr>
            <p:cNvPr name="Freeform 23" id="2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4" id="24"/>
          <p:cNvGrpSpPr/>
          <p:nvPr/>
        </p:nvGrpSpPr>
        <p:grpSpPr>
          <a:xfrm rot="0">
            <a:off x="16799111" y="2687862"/>
            <a:ext cx="2977778" cy="2578770"/>
            <a:chOff x="0" y="0"/>
            <a:chExt cx="3619627" cy="3134614"/>
          </a:xfrm>
        </p:grpSpPr>
        <p:sp>
          <p:nvSpPr>
            <p:cNvPr name="Freeform 25" id="2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6" id="26"/>
          <p:cNvGrpSpPr/>
          <p:nvPr/>
        </p:nvGrpSpPr>
        <p:grpSpPr>
          <a:xfrm rot="0">
            <a:off x="13660090" y="-135282"/>
            <a:ext cx="4201515" cy="3638531"/>
            <a:chOff x="0" y="0"/>
            <a:chExt cx="3619627" cy="3134614"/>
          </a:xfrm>
        </p:grpSpPr>
        <p:sp>
          <p:nvSpPr>
            <p:cNvPr name="Freeform 27" id="2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8" id="28"/>
          <p:cNvGrpSpPr/>
          <p:nvPr/>
        </p:nvGrpSpPr>
        <p:grpSpPr>
          <a:xfrm rot="0">
            <a:off x="13243939" y="-956153"/>
            <a:ext cx="2481390" cy="2148895"/>
            <a:chOff x="0" y="0"/>
            <a:chExt cx="3619627" cy="3134614"/>
          </a:xfrm>
        </p:grpSpPr>
        <p:sp>
          <p:nvSpPr>
            <p:cNvPr name="Freeform 29" id="2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4580251"/>
            <a:ext cx="5705011" cy="2360931"/>
          </a:xfrm>
          <a:prstGeom prst="rect">
            <a:avLst/>
          </a:prstGeom>
        </p:spPr>
        <p:txBody>
          <a:bodyPr anchor="t" rtlCol="false" tIns="0" lIns="0" bIns="0" rIns="0">
            <a:spAutoFit/>
          </a:bodyPr>
          <a:lstStyle/>
          <a:p>
            <a:pPr marL="949949" indent="-474975" lvl="1">
              <a:lnSpc>
                <a:spcPts val="6159"/>
              </a:lnSpc>
              <a:buFont typeface="Arial"/>
              <a:buChar char="•"/>
            </a:pPr>
            <a:r>
              <a:rPr lang="en-US" sz="4399">
                <a:solidFill>
                  <a:srgbClr val="000000"/>
                </a:solidFill>
                <a:latin typeface="Fira Sans Light"/>
              </a:rPr>
              <a:t>Face Recognition</a:t>
            </a:r>
          </a:p>
          <a:p>
            <a:pPr marL="949949" indent="-474975" lvl="1">
              <a:lnSpc>
                <a:spcPts val="6159"/>
              </a:lnSpc>
              <a:buFont typeface="Arial"/>
              <a:buChar char="•"/>
            </a:pPr>
            <a:r>
              <a:rPr lang="en-US" sz="4399">
                <a:solidFill>
                  <a:srgbClr val="000000"/>
                </a:solidFill>
                <a:latin typeface="Fira Sans Light"/>
              </a:rPr>
              <a:t>Pickle</a:t>
            </a:r>
          </a:p>
          <a:p>
            <a:pPr marL="1014718" indent="-507359" lvl="1">
              <a:lnSpc>
                <a:spcPts val="6579"/>
              </a:lnSpc>
              <a:buFont typeface="Arial"/>
              <a:buChar char="•"/>
            </a:pPr>
            <a:r>
              <a:rPr lang="en-US" sz="4699">
                <a:solidFill>
                  <a:srgbClr val="000000"/>
                </a:solidFill>
                <a:latin typeface="Fira Sans Light"/>
              </a:rPr>
              <a:t>os</a:t>
            </a:r>
          </a:p>
        </p:txBody>
      </p:sp>
      <p:sp>
        <p:nvSpPr>
          <p:cNvPr name="TextBox 7" id="7"/>
          <p:cNvSpPr txBox="true"/>
          <p:nvPr/>
        </p:nvSpPr>
        <p:spPr>
          <a:xfrm rot="0">
            <a:off x="1028700" y="989049"/>
            <a:ext cx="10464425"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Libraries Imported</a:t>
            </a:r>
          </a:p>
        </p:txBody>
      </p:sp>
      <p:grpSp>
        <p:nvGrpSpPr>
          <p:cNvPr name="Group 8" id="8"/>
          <p:cNvGrpSpPr/>
          <p:nvPr/>
        </p:nvGrpSpPr>
        <p:grpSpPr>
          <a:xfrm rot="-10800000">
            <a:off x="6647119" y="7356773"/>
            <a:ext cx="3801687" cy="329227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983" y="736638"/>
            <a:ext cx="6916937" cy="2300288"/>
          </a:xfrm>
          <a:prstGeom prst="rect">
            <a:avLst/>
          </a:prstGeom>
        </p:spPr>
        <p:txBody>
          <a:bodyPr anchor="t" rtlCol="false" tIns="0" lIns="0" bIns="0" rIns="0">
            <a:spAutoFit/>
          </a:bodyPr>
          <a:lstStyle/>
          <a:p>
            <a:pPr>
              <a:lnSpc>
                <a:spcPts val="9123"/>
              </a:lnSpc>
              <a:spcBef>
                <a:spcPct val="0"/>
              </a:spcBef>
            </a:pPr>
            <a:r>
              <a:rPr lang="en-US" sz="7602" spc="-76">
                <a:solidFill>
                  <a:srgbClr val="000000"/>
                </a:solidFill>
                <a:latin typeface="Fira Sans Medium"/>
              </a:rPr>
              <a:t>Extraction of Face-encodings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7646262" y="2517058"/>
            <a:ext cx="9288525" cy="6741242"/>
          </a:xfrm>
          <a:prstGeom prst="rect">
            <a:avLst/>
          </a:prstGeom>
        </p:spPr>
        <p:txBody>
          <a:bodyPr anchor="t" rtlCol="false" tIns="0" lIns="0" bIns="0" rIns="0">
            <a:spAutoFit/>
          </a:bodyPr>
          <a:lstStyle/>
          <a:p>
            <a:pPr marL="830520" indent="-415260" lvl="1">
              <a:lnSpc>
                <a:spcPts val="5385"/>
              </a:lnSpc>
              <a:buFont typeface="Arial"/>
              <a:buChar char="•"/>
            </a:pPr>
            <a:r>
              <a:rPr lang="en-US" sz="3846">
                <a:solidFill>
                  <a:srgbClr val="000000"/>
                </a:solidFill>
                <a:latin typeface="Fira Sans Light"/>
              </a:rPr>
              <a:t>The face encodings of each student’s reference photos are extracted using the face recognition module. </a:t>
            </a:r>
          </a:p>
          <a:p>
            <a:pPr marL="830520" indent="-415260" lvl="1">
              <a:lnSpc>
                <a:spcPts val="5385"/>
              </a:lnSpc>
              <a:buFont typeface="Arial"/>
              <a:buChar char="•"/>
            </a:pPr>
            <a:r>
              <a:rPr lang="en-US" sz="3846">
                <a:solidFill>
                  <a:srgbClr val="000000"/>
                </a:solidFill>
                <a:latin typeface="Fira Sans Light"/>
              </a:rPr>
              <a:t>These encodings are stored in a python dictionary (hash map) with key values as roll numbers of the students.</a:t>
            </a:r>
          </a:p>
          <a:p>
            <a:pPr marL="830520" indent="-415260" lvl="1">
              <a:lnSpc>
                <a:spcPts val="5385"/>
              </a:lnSpc>
              <a:buFont typeface="Arial"/>
              <a:buChar char="•"/>
            </a:pPr>
            <a:r>
              <a:rPr lang="en-US" sz="3846">
                <a:solidFill>
                  <a:srgbClr val="000000"/>
                </a:solidFill>
                <a:latin typeface="Fira Sans Light"/>
              </a:rPr>
              <a:t>This dictionary is then dumped into a pickle file, so we need not extract the reference encodings every time.</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Working principle</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7238266" y="1919224"/>
            <a:ext cx="10605157" cy="7211696"/>
          </a:xfrm>
          <a:prstGeom prst="rect">
            <a:avLst/>
          </a:prstGeom>
        </p:spPr>
        <p:txBody>
          <a:bodyPr anchor="t" rtlCol="false" tIns="0" lIns="0" bIns="0" rIns="0">
            <a:spAutoFit/>
          </a:bodyPr>
          <a:lstStyle/>
          <a:p>
            <a:pPr marL="798823" indent="-399411" lvl="1">
              <a:lnSpc>
                <a:spcPts val="5179"/>
              </a:lnSpc>
              <a:buFont typeface="Arial"/>
              <a:buChar char="•"/>
            </a:pPr>
            <a:r>
              <a:rPr lang="en-US" sz="3699">
                <a:solidFill>
                  <a:srgbClr val="000000"/>
                </a:solidFill>
                <a:latin typeface="Fira Sans Light"/>
              </a:rPr>
              <a:t>We initialize a dictionary named attendance with key values as roll numbers and mark everything as absent.</a:t>
            </a:r>
          </a:p>
          <a:p>
            <a:pPr marL="798823" indent="-399411" lvl="1">
              <a:lnSpc>
                <a:spcPts val="5179"/>
              </a:lnSpc>
              <a:buFont typeface="Arial"/>
              <a:buChar char="•"/>
            </a:pPr>
            <a:r>
              <a:rPr lang="en-US" sz="3699">
                <a:solidFill>
                  <a:srgbClr val="000000"/>
                </a:solidFill>
                <a:latin typeface="Fira Sans Light"/>
              </a:rPr>
              <a:t>The face encodings of each face in the group photo is extracted. We find the minimum distance of each faces with the reference faces extracted from the pickle file.</a:t>
            </a:r>
          </a:p>
          <a:p>
            <a:pPr marL="798823" indent="-399411" lvl="1">
              <a:lnSpc>
                <a:spcPts val="5179"/>
              </a:lnSpc>
              <a:buFont typeface="Arial"/>
              <a:buChar char="•"/>
            </a:pPr>
            <a:r>
              <a:rPr lang="en-US" sz="3699">
                <a:solidFill>
                  <a:srgbClr val="000000"/>
                </a:solidFill>
                <a:latin typeface="Fira Sans Light"/>
              </a:rPr>
              <a:t>The roll number which gives the minimum distance is marked as present.</a:t>
            </a:r>
          </a:p>
          <a:p>
            <a:pPr marL="798823" indent="-399411" lvl="1">
              <a:lnSpc>
                <a:spcPts val="5179"/>
              </a:lnSpc>
              <a:buFont typeface="Arial"/>
              <a:buChar char="•"/>
            </a:pPr>
            <a:r>
              <a:rPr lang="en-US" sz="3699">
                <a:solidFill>
                  <a:srgbClr val="000000"/>
                </a:solidFill>
                <a:latin typeface="Fira Sans Light"/>
              </a:rPr>
              <a:t>This attendance dictionary is written in a csv file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38044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DataStructures  Used</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7970775" y="4216994"/>
            <a:ext cx="9288525" cy="1757763"/>
          </a:xfrm>
          <a:prstGeom prst="rect">
            <a:avLst/>
          </a:prstGeom>
        </p:spPr>
        <p:txBody>
          <a:bodyPr anchor="t" rtlCol="false" tIns="0" lIns="0" bIns="0" rIns="0">
            <a:spAutoFit/>
          </a:bodyPr>
          <a:lstStyle/>
          <a:p>
            <a:pPr marL="1089593" indent="-544797" lvl="1">
              <a:lnSpc>
                <a:spcPts val="7065"/>
              </a:lnSpc>
              <a:buFont typeface="Arial"/>
              <a:buChar char="•"/>
            </a:pPr>
            <a:r>
              <a:rPr lang="en-US" sz="5046">
                <a:solidFill>
                  <a:srgbClr val="000000"/>
                </a:solidFill>
                <a:latin typeface="Fira Sans Light"/>
              </a:rPr>
              <a:t>Dictionary</a:t>
            </a:r>
          </a:p>
          <a:p>
            <a:pPr marL="1089593" indent="-544797" lvl="1">
              <a:lnSpc>
                <a:spcPts val="7065"/>
              </a:lnSpc>
              <a:buFont typeface="Arial"/>
              <a:buChar char="•"/>
            </a:pPr>
            <a:r>
              <a:rPr lang="en-US" sz="5046">
                <a:solidFill>
                  <a:srgbClr val="000000"/>
                </a:solidFill>
                <a:latin typeface="Fira Sans Light"/>
              </a:rPr>
              <a:t>Lists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1028700" y="2386160"/>
            <a:ext cx="16230600" cy="6138927"/>
          </a:xfrm>
          <a:prstGeom prst="rect">
            <a:avLst/>
          </a:prstGeom>
          <a:solidFill>
            <a:srgbClr val="F4F4F4"/>
          </a:solidFill>
        </p:spPr>
      </p:sp>
      <p:sp>
        <p:nvSpPr>
          <p:cNvPr name="TextBox 3" id="3"/>
          <p:cNvSpPr txBox="true"/>
          <p:nvPr/>
        </p:nvSpPr>
        <p:spPr>
          <a:xfrm rot="0">
            <a:off x="1028700" y="671736"/>
            <a:ext cx="9113560"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WebSite</a:t>
            </a:r>
          </a:p>
        </p:txBody>
      </p:sp>
      <p:grpSp>
        <p:nvGrpSpPr>
          <p:cNvPr name="Group 4" id="4"/>
          <p:cNvGrpSpPr/>
          <p:nvPr/>
        </p:nvGrpSpPr>
        <p:grpSpPr>
          <a:xfrm rot="0">
            <a:off x="1691976" y="3076341"/>
            <a:ext cx="2665942" cy="2379283"/>
            <a:chOff x="0" y="0"/>
            <a:chExt cx="1048239" cy="935526"/>
          </a:xfrm>
        </p:grpSpPr>
        <p:sp>
          <p:nvSpPr>
            <p:cNvPr name="Freeform 5" id="5"/>
            <p:cNvSpPr/>
            <p:nvPr/>
          </p:nvSpPr>
          <p:spPr>
            <a:xfrm flipH="false" flipV="false" rot="0">
              <a:off x="0" y="0"/>
              <a:ext cx="1048239" cy="935526"/>
            </a:xfrm>
            <a:custGeom>
              <a:avLst/>
              <a:gdLst/>
              <a:ahLst/>
              <a:cxnLst/>
              <a:rect r="r" b="b" t="t" l="l"/>
              <a:pathLst>
                <a:path h="935526" w="1048239">
                  <a:moveTo>
                    <a:pt x="0" y="0"/>
                  </a:moveTo>
                  <a:lnTo>
                    <a:pt x="1048239" y="0"/>
                  </a:lnTo>
                  <a:lnTo>
                    <a:pt x="1048239" y="935526"/>
                  </a:lnTo>
                  <a:lnTo>
                    <a:pt x="0" y="935526"/>
                  </a:lnTo>
                  <a:close/>
                </a:path>
              </a:pathLst>
            </a:custGeom>
            <a:solidFill>
              <a:srgbClr val="00A181"/>
            </a:solidFill>
          </p:spPr>
        </p:sp>
        <p:sp>
          <p:nvSpPr>
            <p:cNvPr name="TextBox 6" id="6"/>
            <p:cNvSpPr txBox="true"/>
            <p:nvPr/>
          </p:nvSpPr>
          <p:spPr>
            <a:xfrm>
              <a:off x="0" y="-38100"/>
              <a:ext cx="1048239" cy="973626"/>
            </a:xfrm>
            <a:prstGeom prst="rect">
              <a:avLst/>
            </a:prstGeom>
          </p:spPr>
          <p:txBody>
            <a:bodyPr anchor="ctr" rtlCol="false" tIns="254000" lIns="254000" bIns="254000" rIns="254000"/>
            <a:lstStyle/>
            <a:p>
              <a:pPr algn="ctr">
                <a:lnSpc>
                  <a:spcPts val="2100"/>
                </a:lnSpc>
              </a:pPr>
              <a:r>
                <a:rPr lang="en-US" sz="1500">
                  <a:solidFill>
                    <a:srgbClr val="F4F4F4"/>
                  </a:solidFill>
                  <a:latin typeface="Fira Sans Medium"/>
                </a:rPr>
                <a:t>Fill the requirements mentioned to know the attendance report</a:t>
              </a:r>
            </a:p>
          </p:txBody>
        </p:sp>
      </p:grpSp>
      <p:grpSp>
        <p:nvGrpSpPr>
          <p:cNvPr name="Group 7" id="7"/>
          <p:cNvGrpSpPr/>
          <p:nvPr/>
        </p:nvGrpSpPr>
        <p:grpSpPr>
          <a:xfrm rot="0">
            <a:off x="13685190" y="5455623"/>
            <a:ext cx="3152244" cy="2081351"/>
            <a:chOff x="0" y="0"/>
            <a:chExt cx="1231000" cy="812800"/>
          </a:xfrm>
        </p:grpSpPr>
        <p:sp>
          <p:nvSpPr>
            <p:cNvPr name="Freeform 8" id="8"/>
            <p:cNvSpPr/>
            <p:nvPr/>
          </p:nvSpPr>
          <p:spPr>
            <a:xfrm flipH="false" flipV="false" rot="0">
              <a:off x="0" y="0"/>
              <a:ext cx="1231000" cy="812800"/>
            </a:xfrm>
            <a:custGeom>
              <a:avLst/>
              <a:gdLst/>
              <a:ahLst/>
              <a:cxnLst/>
              <a:rect r="r" b="b" t="t" l="l"/>
              <a:pathLst>
                <a:path h="812800" w="1231000">
                  <a:moveTo>
                    <a:pt x="615500" y="0"/>
                  </a:moveTo>
                  <a:cubicBezTo>
                    <a:pt x="275569" y="0"/>
                    <a:pt x="0" y="181951"/>
                    <a:pt x="0" y="406400"/>
                  </a:cubicBezTo>
                  <a:cubicBezTo>
                    <a:pt x="0" y="630849"/>
                    <a:pt x="275569" y="812800"/>
                    <a:pt x="615500" y="812800"/>
                  </a:cubicBezTo>
                  <a:cubicBezTo>
                    <a:pt x="955432" y="812800"/>
                    <a:pt x="1231000" y="630849"/>
                    <a:pt x="1231000" y="406400"/>
                  </a:cubicBezTo>
                  <a:cubicBezTo>
                    <a:pt x="1231000" y="181951"/>
                    <a:pt x="955432" y="0"/>
                    <a:pt x="615500" y="0"/>
                  </a:cubicBezTo>
                  <a:close/>
                </a:path>
              </a:pathLst>
            </a:custGeom>
            <a:solidFill>
              <a:srgbClr val="A4E473"/>
            </a:solidFill>
          </p:spPr>
        </p:sp>
        <p:sp>
          <p:nvSpPr>
            <p:cNvPr name="TextBox 9" id="9"/>
            <p:cNvSpPr txBox="true"/>
            <p:nvPr/>
          </p:nvSpPr>
          <p:spPr>
            <a:xfrm>
              <a:off x="115406" y="38100"/>
              <a:ext cx="1000188" cy="698500"/>
            </a:xfrm>
            <a:prstGeom prst="rect">
              <a:avLst/>
            </a:prstGeom>
          </p:spPr>
          <p:txBody>
            <a:bodyPr anchor="ctr" rtlCol="false" tIns="254000" lIns="254000" bIns="254000" rIns="254000"/>
            <a:lstStyle/>
            <a:p>
              <a:pPr algn="ctr">
                <a:lnSpc>
                  <a:spcPts val="2100"/>
                </a:lnSpc>
              </a:pPr>
              <a:r>
                <a:rPr lang="en-US" sz="1500">
                  <a:solidFill>
                    <a:srgbClr val="000000"/>
                  </a:solidFill>
                  <a:latin typeface="Fira Sans Medium"/>
                </a:rPr>
                <a:t>Add Details for the students who are newly registered</a:t>
              </a:r>
            </a:p>
          </p:txBody>
        </p:sp>
      </p:grpSp>
      <p:sp>
        <p:nvSpPr>
          <p:cNvPr name="TextBox 10" id="10"/>
          <p:cNvSpPr txBox="true"/>
          <p:nvPr/>
        </p:nvSpPr>
        <p:spPr>
          <a:xfrm rot="0">
            <a:off x="4620938" y="3456292"/>
            <a:ext cx="8815425" cy="1562230"/>
          </a:xfrm>
          <a:prstGeom prst="rect">
            <a:avLst/>
          </a:prstGeom>
        </p:spPr>
        <p:txBody>
          <a:bodyPr anchor="t" rtlCol="false" tIns="0" lIns="0" bIns="0" rIns="0">
            <a:spAutoFit/>
          </a:bodyPr>
          <a:lstStyle/>
          <a:p>
            <a:pPr marL="484674" indent="-242337" lvl="1">
              <a:lnSpc>
                <a:spcPts val="3142"/>
              </a:lnSpc>
              <a:buFont typeface="Arial"/>
              <a:buChar char="•"/>
            </a:pPr>
            <a:r>
              <a:rPr lang="en-US" sz="2244">
                <a:solidFill>
                  <a:srgbClr val="000000"/>
                </a:solidFill>
                <a:latin typeface="Fira Sans Light"/>
              </a:rPr>
              <a:t>This option is for existing students or any other faculty member , Our Website asks for some requirements which includes uploading image and then after submission it gives us the attendance report in the form of csv file.</a:t>
            </a:r>
          </a:p>
        </p:txBody>
      </p:sp>
      <p:sp>
        <p:nvSpPr>
          <p:cNvPr name="TextBox 11" id="11"/>
          <p:cNvSpPr txBox="true"/>
          <p:nvPr/>
        </p:nvSpPr>
        <p:spPr>
          <a:xfrm rot="0">
            <a:off x="4620938" y="5603913"/>
            <a:ext cx="8815425" cy="1952755"/>
          </a:xfrm>
          <a:prstGeom prst="rect">
            <a:avLst/>
          </a:prstGeom>
        </p:spPr>
        <p:txBody>
          <a:bodyPr anchor="t" rtlCol="false" tIns="0" lIns="0" bIns="0" rIns="0">
            <a:spAutoFit/>
          </a:bodyPr>
          <a:lstStyle/>
          <a:p>
            <a:pPr marL="484674" indent="-242337" lvl="1">
              <a:lnSpc>
                <a:spcPts val="3142"/>
              </a:lnSpc>
              <a:buFont typeface="Arial"/>
              <a:buChar char="•"/>
            </a:pPr>
            <a:r>
              <a:rPr lang="en-US" sz="2244">
                <a:solidFill>
                  <a:srgbClr val="000000"/>
                </a:solidFill>
                <a:latin typeface="Fira Sans Light"/>
              </a:rPr>
              <a:t>Now as we are interested to add details of newly registered student , so we are giving them this option to add their academic details and their individual pics so that their encodings directly goes to pickle file which will be used further in marking attendance.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DAFzmI-iFXE</dc:identifier>
  <dcterms:modified xsi:type="dcterms:W3CDTF">2011-08-01T06:04:30Z</dcterms:modified>
  <cp:revision>1</cp:revision>
  <dc:title>Automatic attendance system</dc:title>
</cp:coreProperties>
</file>